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1" r:id="rId3"/>
    <p:sldId id="292" r:id="rId4"/>
    <p:sldId id="302" r:id="rId5"/>
    <p:sldId id="297" r:id="rId6"/>
    <p:sldId id="260" r:id="rId7"/>
    <p:sldId id="316" r:id="rId8"/>
    <p:sldId id="270" r:id="rId9"/>
    <p:sldId id="311" r:id="rId10"/>
    <p:sldId id="303" r:id="rId11"/>
    <p:sldId id="304" r:id="rId12"/>
    <p:sldId id="305" r:id="rId13"/>
    <p:sldId id="306" r:id="rId14"/>
    <p:sldId id="317" r:id="rId15"/>
    <p:sldId id="312" r:id="rId16"/>
    <p:sldId id="309" r:id="rId17"/>
    <p:sldId id="310" r:id="rId18"/>
    <p:sldId id="319" r:id="rId19"/>
    <p:sldId id="287" r:id="rId20"/>
    <p:sldId id="288" r:id="rId21"/>
    <p:sldId id="264" r:id="rId22"/>
    <p:sldId id="265" r:id="rId23"/>
    <p:sldId id="313" r:id="rId24"/>
    <p:sldId id="314" r:id="rId25"/>
    <p:sldId id="320" r:id="rId26"/>
    <p:sldId id="315" r:id="rId27"/>
    <p:sldId id="271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5" autoAdjust="0"/>
    <p:restoredTop sz="67017" autoAdjust="0"/>
  </p:normalViewPr>
  <p:slideViewPr>
    <p:cSldViewPr snapToGrid="0" snapToObjects="1">
      <p:cViewPr>
        <p:scale>
          <a:sx n="80" d="100"/>
          <a:sy n="80" d="100"/>
        </p:scale>
        <p:origin x="-12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C61F9-D890-1F44-BBA6-1D544B0AA583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D321-D8E9-654E-84A9-621ACC5CC2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02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7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27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5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FFAE-341C-1140-8347-CEA957B0004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FFAE-341C-1140-8347-CEA957B000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FFAE-341C-1140-8347-CEA957B000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05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FFAE-341C-1140-8347-CEA957B0004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7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FFFAE-341C-1140-8347-CEA957B0004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81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3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4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9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6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0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7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7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9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27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7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D321-D8E9-654E-84A9-621ACC5CC2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4"/>
            <a:ext cx="6424864" cy="1143000"/>
          </a:xfrm>
        </p:spPr>
        <p:txBody>
          <a:bodyPr/>
          <a:lstStyle>
            <a:lvl1pPr algn="l">
              <a:defRPr i="1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63-7E6C-7047-A522-16CC58C53C02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25A1-7C8E-1146-AFA8-44F968ADC8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609600" y="32308"/>
            <a:ext cx="6424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0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4"/>
            <a:ext cx="6424864" cy="1143000"/>
          </a:xfrm>
        </p:spPr>
        <p:txBody>
          <a:bodyPr/>
          <a:lstStyle>
            <a:lvl1pPr algn="l">
              <a:defRPr i="1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88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28/04/2016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5" Type="http://schemas.openxmlformats.org/officeDocument/2006/relationships/image" Target="../media/image36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9" b="89884" l="2230" r="100000"/>
                    </a14:imgEffect>
                  </a14:imgLayer>
                </a14:imgProps>
              </a:ext>
            </a:extLst>
          </a:blip>
          <a:srcRect l="13323" t="2423" b="13981"/>
          <a:stretch/>
        </p:blipFill>
        <p:spPr>
          <a:xfrm>
            <a:off x="1" y="1015999"/>
            <a:ext cx="9144000" cy="5840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1" y="2296059"/>
            <a:ext cx="4876799" cy="1470025"/>
          </a:xfrm>
        </p:spPr>
        <p:txBody>
          <a:bodyPr/>
          <a:lstStyle/>
          <a:p>
            <a:pPr algn="l"/>
            <a:r>
              <a:rPr lang="en-US" dirty="0" smtClean="0"/>
              <a:t>The Future</a:t>
            </a:r>
            <a:br>
              <a:rPr lang="en-US" dirty="0" smtClean="0"/>
            </a:br>
            <a:r>
              <a:rPr lang="en-US" dirty="0" smtClean="0"/>
              <a:t>of SeaWorld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1" y="4394201"/>
            <a:ext cx="4893732" cy="1752600"/>
          </a:xfrm>
        </p:spPr>
        <p:txBody>
          <a:bodyPr/>
          <a:lstStyle/>
          <a:p>
            <a:pPr algn="l"/>
            <a:r>
              <a:rPr lang="en-US" dirty="0" smtClean="0"/>
              <a:t>University of Oxford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5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Technologies </a:t>
            </a:r>
            <a:r>
              <a:rPr lang="en-US" dirty="0" smtClean="0">
                <a:solidFill>
                  <a:schemeClr val="bg1"/>
                </a:solidFill>
              </a:rPr>
              <a:t>Available</a:t>
            </a:r>
            <a:endParaRPr lang="en-US" dirty="0"/>
          </a:p>
        </p:txBody>
      </p:sp>
      <p:pic>
        <p:nvPicPr>
          <p:cNvPr id="4" name="Microsoft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203325"/>
            <a:ext cx="8045450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735" y="5827586"/>
            <a:ext cx="3428264" cy="9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8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849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 with Existing Rides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336" b="1333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66038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 with Existing Rides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6354" r="6242"/>
          <a:stretch/>
        </p:blipFill>
        <p:spPr>
          <a:xfrm>
            <a:off x="0" y="2328105"/>
            <a:ext cx="5053261" cy="3269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20840"/>
          <a:stretch/>
        </p:blipFill>
        <p:spPr>
          <a:xfrm>
            <a:off x="5064312" y="2328105"/>
            <a:ext cx="4081522" cy="32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2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Existing Facilities</a:t>
            </a:r>
            <a:endParaRPr lang="en-US" dirty="0"/>
          </a:p>
        </p:txBody>
      </p:sp>
      <p:pic>
        <p:nvPicPr>
          <p:cNvPr id="5" name="The Killer Whale Submari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t="12139" b="11760"/>
          <a:stretch/>
        </p:blipFill>
        <p:spPr>
          <a:xfrm>
            <a:off x="335077" y="1416129"/>
            <a:ext cx="8475374" cy="48377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4016" y="6310249"/>
            <a:ext cx="3292459" cy="4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Existing Tanks</a:t>
            </a:r>
          </a:p>
        </p:txBody>
      </p:sp>
      <p:pic>
        <p:nvPicPr>
          <p:cNvPr id="4" name="Presentation Flyboard® show by Z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685765"/>
            <a:ext cx="6599361" cy="37124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4249"/>
          <a:stretch/>
        </p:blipFill>
        <p:spPr>
          <a:xfrm>
            <a:off x="6882064" y="1685765"/>
            <a:ext cx="2631818" cy="2478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2037"/>
          <a:stretch/>
        </p:blipFill>
        <p:spPr>
          <a:xfrm>
            <a:off x="6882064" y="4352117"/>
            <a:ext cx="2634155" cy="2250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2058" y="6277887"/>
            <a:ext cx="1551942" cy="324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721" y="3839719"/>
            <a:ext cx="1551942" cy="324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418" y="5073784"/>
            <a:ext cx="1551942" cy="3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8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 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480560" y="3437708"/>
            <a:ext cx="8350760" cy="1173128"/>
            <a:chOff x="480560" y="3437708"/>
            <a:chExt cx="8350760" cy="1173128"/>
          </a:xfrm>
        </p:grpSpPr>
        <p:sp>
          <p:nvSpPr>
            <p:cNvPr id="39" name="Freeform 38"/>
            <p:cNvSpPr/>
            <p:nvPr/>
          </p:nvSpPr>
          <p:spPr>
            <a:xfrm>
              <a:off x="480560" y="3437708"/>
              <a:ext cx="6996557" cy="1100002"/>
            </a:xfrm>
            <a:custGeom>
              <a:avLst/>
              <a:gdLst>
                <a:gd name="connsiteX0" fmla="*/ 0 w 6996557"/>
                <a:gd name="connsiteY0" fmla="*/ 22681 h 1100002"/>
                <a:gd name="connsiteX1" fmla="*/ 1916399 w 6996557"/>
                <a:gd name="connsiteY1" fmla="*/ 0 h 1100002"/>
                <a:gd name="connsiteX2" fmla="*/ 2109173 w 6996557"/>
                <a:gd name="connsiteY2" fmla="*/ 1100002 h 1100002"/>
                <a:gd name="connsiteX3" fmla="*/ 4241025 w 6996557"/>
                <a:gd name="connsiteY3" fmla="*/ 1088662 h 1100002"/>
                <a:gd name="connsiteX4" fmla="*/ 4354421 w 6996557"/>
                <a:gd name="connsiteY4" fmla="*/ 544331 h 1100002"/>
                <a:gd name="connsiteX5" fmla="*/ 4853365 w 6996557"/>
                <a:gd name="connsiteY5" fmla="*/ 544331 h 1100002"/>
                <a:gd name="connsiteX6" fmla="*/ 4989441 w 6996557"/>
                <a:gd name="connsiteY6" fmla="*/ 1065981 h 1100002"/>
                <a:gd name="connsiteX7" fmla="*/ 6996557 w 6996557"/>
                <a:gd name="connsiteY7" fmla="*/ 1054641 h 110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96557" h="1100002">
                  <a:moveTo>
                    <a:pt x="0" y="22681"/>
                  </a:moveTo>
                  <a:lnTo>
                    <a:pt x="1916399" y="0"/>
                  </a:lnTo>
                  <a:lnTo>
                    <a:pt x="2109173" y="1100002"/>
                  </a:lnTo>
                  <a:lnTo>
                    <a:pt x="4241025" y="1088662"/>
                  </a:lnTo>
                  <a:lnTo>
                    <a:pt x="4354421" y="544331"/>
                  </a:lnTo>
                  <a:lnTo>
                    <a:pt x="4853365" y="544331"/>
                  </a:lnTo>
                  <a:lnTo>
                    <a:pt x="4989441" y="1065981"/>
                  </a:lnTo>
                  <a:lnTo>
                    <a:pt x="6996557" y="10546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82260" y="4241504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investment</a:t>
              </a:r>
              <a:endParaRPr lang="en-US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83780" y="2698339"/>
            <a:ext cx="7508931" cy="1864008"/>
            <a:chOff x="783780" y="2698339"/>
            <a:chExt cx="7508931" cy="1864008"/>
          </a:xfrm>
        </p:grpSpPr>
        <p:grpSp>
          <p:nvGrpSpPr>
            <p:cNvPr id="53" name="Group 52"/>
            <p:cNvGrpSpPr/>
            <p:nvPr/>
          </p:nvGrpSpPr>
          <p:grpSpPr>
            <a:xfrm>
              <a:off x="783780" y="2698339"/>
              <a:ext cx="6798480" cy="1864008"/>
              <a:chOff x="783780" y="2698339"/>
              <a:chExt cx="6798480" cy="1864008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H="1">
                <a:off x="783780" y="4558770"/>
                <a:ext cx="1821382" cy="0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reeform 51"/>
              <p:cNvSpPr/>
              <p:nvPr/>
            </p:nvSpPr>
            <p:spPr>
              <a:xfrm>
                <a:off x="2576142" y="2698339"/>
                <a:ext cx="5006118" cy="1864008"/>
              </a:xfrm>
              <a:custGeom>
                <a:avLst/>
                <a:gdLst>
                  <a:gd name="connsiteX0" fmla="*/ 38430 w 5006118"/>
                  <a:gd name="connsiteY0" fmla="*/ 1864008 h 1864008"/>
                  <a:gd name="connsiteX1" fmla="*/ 131808 w 5006118"/>
                  <a:gd name="connsiteY1" fmla="*/ 52637 h 1864008"/>
                  <a:gd name="connsiteX2" fmla="*/ 1121610 w 5006118"/>
                  <a:gd name="connsiteY2" fmla="*/ 500811 h 1864008"/>
                  <a:gd name="connsiteX3" fmla="*/ 2391546 w 5006118"/>
                  <a:gd name="connsiteY3" fmla="*/ 650202 h 1864008"/>
                  <a:gd name="connsiteX4" fmla="*/ 2858433 w 5006118"/>
                  <a:gd name="connsiteY4" fmla="*/ 351419 h 1864008"/>
                  <a:gd name="connsiteX5" fmla="*/ 3343997 w 5006118"/>
                  <a:gd name="connsiteY5" fmla="*/ 687550 h 1864008"/>
                  <a:gd name="connsiteX6" fmla="*/ 5006118 w 5006118"/>
                  <a:gd name="connsiteY6" fmla="*/ 668876 h 1864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6118" h="1864008">
                    <a:moveTo>
                      <a:pt x="38430" y="1864008"/>
                    </a:moveTo>
                    <a:cubicBezTo>
                      <a:pt x="-5146" y="1071922"/>
                      <a:pt x="-48722" y="279836"/>
                      <a:pt x="131808" y="52637"/>
                    </a:cubicBezTo>
                    <a:cubicBezTo>
                      <a:pt x="312338" y="-174562"/>
                      <a:pt x="744987" y="401217"/>
                      <a:pt x="1121610" y="500811"/>
                    </a:cubicBezTo>
                    <a:cubicBezTo>
                      <a:pt x="1498233" y="600405"/>
                      <a:pt x="2102076" y="675101"/>
                      <a:pt x="2391546" y="650202"/>
                    </a:cubicBezTo>
                    <a:cubicBezTo>
                      <a:pt x="2681016" y="625303"/>
                      <a:pt x="2699691" y="345194"/>
                      <a:pt x="2858433" y="351419"/>
                    </a:cubicBezTo>
                    <a:cubicBezTo>
                      <a:pt x="3017175" y="357644"/>
                      <a:pt x="2986050" y="634640"/>
                      <a:pt x="3343997" y="687550"/>
                    </a:cubicBezTo>
                    <a:cubicBezTo>
                      <a:pt x="3701945" y="740459"/>
                      <a:pt x="5006118" y="668876"/>
                      <a:pt x="5006118" y="668876"/>
                    </a:cubicBezTo>
                  </a:path>
                </a:pathLst>
              </a:custGeom>
              <a:ln>
                <a:solidFill>
                  <a:srgbClr val="C050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7582260" y="311256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profit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26107"/>
              </p:ext>
            </p:extLst>
          </p:nvPr>
        </p:nvGraphicFramePr>
        <p:xfrm>
          <a:off x="457200" y="1270949"/>
          <a:ext cx="6898104" cy="18997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65949"/>
                <a:gridCol w="3232155"/>
              </a:tblGrid>
              <a:tr h="339029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Initial Investment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5669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Core Engineering &amp; Design Team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$4</a:t>
                      </a:r>
                      <a:r>
                        <a:rPr lang="en-US" baseline="0" dirty="0" smtClean="0"/>
                        <a:t> mil/year</a:t>
                      </a:r>
                      <a:endParaRPr lang="en-US" dirty="0"/>
                    </a:p>
                  </a:txBody>
                  <a:tcPr/>
                </a:tc>
              </a:tr>
              <a:tr h="255669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VR/AR Production Budget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$5 mil one-time investment</a:t>
                      </a:r>
                    </a:p>
                  </a:txBody>
                  <a:tcPr/>
                </a:tc>
              </a:tr>
              <a:tr h="255669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VR/AR Equipment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$10 mil one-time investment</a:t>
                      </a:r>
                    </a:p>
                  </a:txBody>
                  <a:tcPr/>
                </a:tc>
              </a:tr>
              <a:tr h="255669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Construction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$5 mil one-time investment</a:t>
                      </a:r>
                      <a:endParaRPr lang="en-US" dirty="0"/>
                    </a:p>
                  </a:txBody>
                  <a:tcPr/>
                </a:tc>
              </a:tr>
              <a:tr h="255669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Technology Licensing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$5 mil/year </a:t>
                      </a:r>
                      <a:endParaRPr lang="en-US" dirty="0"/>
                    </a:p>
                  </a:txBody>
                  <a:tcPr/>
                </a:tc>
              </a:tr>
              <a:tr h="255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Advertising 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Proportion</a:t>
                      </a:r>
                      <a:r>
                        <a:rPr lang="en-US" baseline="0" dirty="0" smtClean="0"/>
                        <a:t> of current budget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276223"/>
              </p:ext>
            </p:extLst>
          </p:nvPr>
        </p:nvGraphicFramePr>
        <p:xfrm>
          <a:off x="1394607" y="3662375"/>
          <a:ext cx="6898104" cy="115825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36209"/>
                <a:gridCol w="3261895"/>
              </a:tblGrid>
              <a:tr h="328578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Maintenance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64166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On-Site Engineers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$2 mil/year</a:t>
                      </a:r>
                    </a:p>
                  </a:txBody>
                  <a:tcPr/>
                </a:tc>
              </a:tr>
              <a:tr h="264166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dirty="0" smtClean="0"/>
                        <a:t>Other: Park attendants,</a:t>
                      </a:r>
                      <a:r>
                        <a:rPr lang="en-US" baseline="0" dirty="0" smtClean="0"/>
                        <a:t> cleaners etc.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Proportion</a:t>
                      </a:r>
                      <a:r>
                        <a:rPr lang="en-US" baseline="0" dirty="0" smtClean="0"/>
                        <a:t> of current budget</a:t>
                      </a:r>
                      <a:endParaRPr lang="en-US" dirty="0" smtClean="0"/>
                    </a:p>
                  </a:txBody>
                  <a:tcPr/>
                </a:tc>
              </a:tr>
              <a:tr h="264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Advertising 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Proportion</a:t>
                      </a:r>
                      <a:r>
                        <a:rPr lang="en-US" baseline="0" dirty="0" smtClean="0"/>
                        <a:t> of current budget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363359"/>
              </p:ext>
            </p:extLst>
          </p:nvPr>
        </p:nvGraphicFramePr>
        <p:xfrm>
          <a:off x="2245896" y="5334576"/>
          <a:ext cx="6898104" cy="11489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65949"/>
                <a:gridCol w="3232155"/>
              </a:tblGrid>
              <a:tr h="3400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Upgrade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61058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n-US" dirty="0" smtClean="0"/>
                        <a:t>VR/AR Production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$2 mil one-time investment</a:t>
                      </a:r>
                    </a:p>
                  </a:txBody>
                  <a:tcPr/>
                </a:tc>
              </a:tr>
              <a:tr h="261058"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</a:pPr>
                      <a:r>
                        <a:rPr lang="en-US" dirty="0" smtClean="0"/>
                        <a:t>Installation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$0.5</a:t>
                      </a:r>
                      <a:r>
                        <a:rPr lang="en-US" baseline="0" dirty="0" smtClean="0"/>
                        <a:t> mil one-time investment</a:t>
                      </a:r>
                      <a:endParaRPr lang="en-US" dirty="0" smtClean="0"/>
                    </a:p>
                  </a:txBody>
                  <a:tcPr/>
                </a:tc>
              </a:tr>
              <a:tr h="261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Advertising 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Proportion</a:t>
                      </a:r>
                      <a:r>
                        <a:rPr lang="en-US" baseline="0" dirty="0" smtClean="0"/>
                        <a:t> of current budget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66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of </a:t>
            </a:r>
            <a:r>
              <a:rPr lang="en-US" dirty="0" smtClean="0">
                <a:solidFill>
                  <a:schemeClr val="bg1"/>
                </a:solidFill>
              </a:rPr>
              <a:t>Trainers Cont.</a:t>
            </a:r>
            <a:endParaRPr lang="en-US" dirty="0"/>
          </a:p>
        </p:txBody>
      </p:sp>
      <p:pic>
        <p:nvPicPr>
          <p:cNvPr id="4" name="Picture 3" descr="Screen Shot 2016-04-11 at 12.50.41 pm.png"/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7708" r="5000"/>
          <a:stretch/>
        </p:blipFill>
        <p:spPr>
          <a:xfrm>
            <a:off x="1293989" y="5116656"/>
            <a:ext cx="6556022" cy="1741344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Previous Legal Battles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534" y="1354666"/>
            <a:ext cx="889846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/>
              <a:t>OSHA ruled SeaWorld </a:t>
            </a:r>
            <a:r>
              <a:rPr lang="en-US" sz="2600" dirty="0" smtClean="0"/>
              <a:t>violated the "general clause</a:t>
            </a:r>
            <a:r>
              <a:rPr lang="en-US" sz="2600" dirty="0"/>
              <a:t>" of Occupational Safety and Health Act by endangering human trainer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/>
              <a:t>OSHA now forbids human trainers from interaction with captive whales unless separated by a physical barrier</a:t>
            </a:r>
            <a:endParaRPr lang="en-GB" sz="26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149" y="1354666"/>
            <a:ext cx="4006813" cy="5353930"/>
          </a:xfrm>
          <a:prstGeom prst="rect">
            <a:avLst/>
          </a:prstGeom>
        </p:spPr>
      </p:pic>
      <p:pic>
        <p:nvPicPr>
          <p:cNvPr id="12" name="Picture 11" descr="Screen Shot 2016-04-11 at 12.50.41 pm.png"/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91" r="71744" b="52596"/>
          <a:stretch/>
        </p:blipFill>
        <p:spPr>
          <a:xfrm>
            <a:off x="1293989" y="3561105"/>
            <a:ext cx="1694098" cy="1555551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Screen Shot 2016-04-11 at 12.50.41 pm.png"/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6" t="691" r="5000" b="77477"/>
          <a:stretch/>
        </p:blipFill>
        <p:spPr>
          <a:xfrm>
            <a:off x="2988087" y="3561106"/>
            <a:ext cx="4861924" cy="1555550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10492" y="4005764"/>
            <a:ext cx="4724622" cy="8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of </a:t>
            </a:r>
            <a:r>
              <a:rPr lang="en-US" dirty="0" smtClean="0">
                <a:solidFill>
                  <a:schemeClr val="bg1"/>
                </a:solidFill>
              </a:rPr>
              <a:t>Trainers Cont.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alphaModFix amt="88000"/>
          </a:blip>
          <a:srcRect l="5181" t="7143" r="3337" b="54799"/>
          <a:stretch/>
        </p:blipFill>
        <p:spPr>
          <a:xfrm>
            <a:off x="457200" y="2428508"/>
            <a:ext cx="8229600" cy="44294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chemeClr val="bg1"/>
                </a:solidFill>
              </a:rPr>
              <a:t>Previous Legal </a:t>
            </a:r>
            <a:r>
              <a:rPr lang="en-US" i="1" dirty="0" smtClean="0">
                <a:solidFill>
                  <a:schemeClr val="bg1"/>
                </a:solidFill>
              </a:rPr>
              <a:t>Battles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442400"/>
            <a:ext cx="41472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</a:rPr>
              <a:t>SeaWorld appealed ruling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olidFill>
                  <a:srgbClr val="FFFFFF"/>
                </a:solidFill>
              </a:rPr>
              <a:t>Court upheld OSHA's ruling</a:t>
            </a:r>
            <a:endParaRPr lang="en-GB" sz="26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4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Ongoing Legal Battles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“False advertising” </a:t>
            </a:r>
            <a:r>
              <a:rPr lang="en-US" dirty="0"/>
              <a:t>c</a:t>
            </a:r>
            <a:r>
              <a:rPr lang="en-US" dirty="0" smtClean="0"/>
              <a:t>ase dismissed, but… </a:t>
            </a:r>
          </a:p>
          <a:p>
            <a:pPr lvl="1"/>
            <a:r>
              <a:rPr lang="en-US" dirty="0" smtClean="0"/>
              <a:t>It compared </a:t>
            </a:r>
            <a:r>
              <a:rPr lang="en-US" dirty="0"/>
              <a:t>SeaWorld advertising to that of the tobacco </a:t>
            </a:r>
            <a:r>
              <a:rPr lang="en-US" dirty="0" smtClean="0"/>
              <a:t>industry </a:t>
            </a:r>
          </a:p>
          <a:p>
            <a:pPr lvl="1"/>
            <a:r>
              <a:rPr lang="en-US" dirty="0" smtClean="0"/>
              <a:t>If public </a:t>
            </a:r>
            <a:r>
              <a:rPr lang="en-US" dirty="0"/>
              <a:t>knew </a:t>
            </a:r>
            <a:r>
              <a:rPr lang="en-US" dirty="0" smtClean="0"/>
              <a:t>conditions </a:t>
            </a:r>
            <a:r>
              <a:rPr lang="en-US" dirty="0"/>
              <a:t>of the captive orcas, visitors would not buy tickets to the theme </a:t>
            </a:r>
            <a:r>
              <a:rPr lang="en-US" dirty="0" smtClean="0"/>
              <a:t>park</a:t>
            </a:r>
          </a:p>
          <a:p>
            <a:r>
              <a:rPr lang="en-US" dirty="0" smtClean="0"/>
              <a:t>Ruling upheld that: </a:t>
            </a:r>
          </a:p>
          <a:p>
            <a:pPr lvl="1"/>
            <a:r>
              <a:rPr lang="en-US" dirty="0" smtClean="0"/>
              <a:t>SeaWorld </a:t>
            </a:r>
            <a:r>
              <a:rPr lang="en-US" dirty="0"/>
              <a:t>is not obligated to disclose to ticket buyers how it trains or cares for orcas, just as any company is not required to disclose how it treats its </a:t>
            </a:r>
            <a:r>
              <a:rPr lang="en-US" dirty="0" smtClean="0"/>
              <a:t>workers </a:t>
            </a:r>
          </a:p>
          <a:p>
            <a:pPr lvl="1"/>
            <a:r>
              <a:rPr lang="en-US" dirty="0" smtClean="0"/>
              <a:t>First time animals’ constitutional rights discussed in US court </a:t>
            </a:r>
          </a:p>
          <a:p>
            <a:r>
              <a:rPr lang="en-US" dirty="0" smtClean="0"/>
              <a:t>But this could change. Let’s think </a:t>
            </a:r>
            <a:r>
              <a:rPr lang="en-US" i="1" dirty="0" smtClean="0"/>
              <a:t>ahead.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t="4657" b="4657"/>
          <a:stretch>
            <a:fillRect/>
          </a:stretch>
        </p:blipFill>
        <p:spPr>
          <a:xfrm>
            <a:off x="9144000" y="1600200"/>
            <a:ext cx="7569283" cy="41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4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46239"/>
            <a:ext cx="9144000" cy="33195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Surmountable legal issues</a:t>
            </a:r>
          </a:p>
          <a:p>
            <a:r>
              <a:rPr lang="en-US" dirty="0" smtClean="0"/>
              <a:t>Addresses previous issues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7646" y="3046240"/>
            <a:ext cx="4979255" cy="3319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rgbClr val="000000"/>
                </a:solidFill>
              </a:rPr>
              <a:t>Our Solution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5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SeaWorld Past</a:t>
            </a:r>
            <a:endParaRPr lang="en-US" dirty="0"/>
          </a:p>
        </p:txBody>
      </p:sp>
      <p:pic>
        <p:nvPicPr>
          <p:cNvPr id="4" name="Sea World Commerc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171854"/>
            <a:ext cx="9144000" cy="56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2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2133"/>
          </a:xfrm>
        </p:spPr>
        <p:txBody>
          <a:bodyPr>
            <a:normAutofit/>
          </a:bodyPr>
          <a:lstStyle/>
          <a:p>
            <a:r>
              <a:rPr lang="en-US" dirty="0" smtClean="0"/>
              <a:t>Transform the brand</a:t>
            </a:r>
          </a:p>
          <a:p>
            <a:pPr lvl="1"/>
            <a:r>
              <a:rPr lang="en-US" dirty="0" smtClean="0"/>
              <a:t>Please loyal supporters</a:t>
            </a:r>
          </a:p>
          <a:p>
            <a:pPr lvl="1"/>
            <a:r>
              <a:rPr lang="en-US" dirty="0" smtClean="0"/>
              <a:t>Broaden consumer base</a:t>
            </a:r>
          </a:p>
          <a:p>
            <a:pPr lvl="1"/>
            <a:r>
              <a:rPr lang="en-US" dirty="0" smtClean="0"/>
              <a:t>Re-frame discussions surrounding the global industry</a:t>
            </a:r>
          </a:p>
          <a:p>
            <a:r>
              <a:rPr lang="en-US" dirty="0" smtClean="0"/>
              <a:t>Timeliness </a:t>
            </a:r>
          </a:p>
          <a:p>
            <a:pPr lvl="1"/>
            <a:r>
              <a:rPr lang="en-US" i="1" dirty="0" smtClean="0"/>
              <a:t>Finding Dory</a:t>
            </a:r>
          </a:p>
          <a:p>
            <a:pPr lvl="1"/>
            <a:r>
              <a:rPr lang="en-US" dirty="0" smtClean="0"/>
              <a:t>Cutting-edge technology</a:t>
            </a:r>
          </a:p>
          <a:p>
            <a:pPr lvl="1"/>
            <a:r>
              <a:rPr lang="en-US" dirty="0" smtClean="0"/>
              <a:t>USP: experiential, educational, ecological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chemeClr val="bg1"/>
                </a:solidFill>
              </a:rPr>
              <a:t>Optimism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0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shift in attitudes towards captivity for purposes of entertainment </a:t>
            </a:r>
          </a:p>
          <a:p>
            <a:r>
              <a:rPr lang="en-US" dirty="0" smtClean="0"/>
              <a:t>2013 Indian government announcement</a:t>
            </a:r>
          </a:p>
          <a:p>
            <a:r>
              <a:rPr lang="en-US" dirty="0" smtClean="0"/>
              <a:t>Ramifications of </a:t>
            </a:r>
            <a:r>
              <a:rPr lang="en-US" i="1" dirty="0" smtClean="0"/>
              <a:t>Blackfish</a:t>
            </a:r>
          </a:p>
          <a:p>
            <a:r>
              <a:rPr lang="en-US" dirty="0" smtClean="0"/>
              <a:t>Government-public liaison </a:t>
            </a:r>
          </a:p>
          <a:p>
            <a:pPr lvl="1"/>
            <a:r>
              <a:rPr lang="en-US" dirty="0" smtClean="0"/>
              <a:t>USDA commissions the revision of the Animal Welfare Act 2016</a:t>
            </a:r>
          </a:p>
          <a:p>
            <a:r>
              <a:rPr lang="en-US" dirty="0" smtClean="0"/>
              <a:t>Call for revisions to the current standards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1505"/>
            <a:ext cx="8673432" cy="1143000"/>
          </a:xfrm>
        </p:spPr>
        <p:txBody>
          <a:bodyPr anchor="ctr"/>
          <a:lstStyle/>
          <a:p>
            <a:pPr algn="l"/>
            <a:r>
              <a:rPr lang="en-US" i="1" dirty="0" smtClean="0">
                <a:solidFill>
                  <a:schemeClr val="bg1"/>
                </a:solidFill>
              </a:rPr>
              <a:t>Financial &amp; Ethical Imperative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6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82064" y="1155359"/>
            <a:ext cx="2261936" cy="56861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1213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Water treatment and bacteria levels</a:t>
            </a:r>
          </a:p>
          <a:p>
            <a:r>
              <a:rPr lang="en-US" dirty="0" smtClean="0"/>
              <a:t>Accessibility to sufficient shaded areas</a:t>
            </a:r>
          </a:p>
          <a:p>
            <a:r>
              <a:rPr lang="en-US" dirty="0" smtClean="0"/>
              <a:t>Air quality in indoor facilities</a:t>
            </a:r>
          </a:p>
          <a:p>
            <a:r>
              <a:rPr lang="en-US" dirty="0" smtClean="0"/>
              <a:t>Compliance with AWA’s regulations on ‘interaction’</a:t>
            </a:r>
          </a:p>
          <a:p>
            <a:r>
              <a:rPr lang="en-US" dirty="0" smtClean="0"/>
              <a:t>The amount of time animals should spend ‘on display’ versus ‘without public interaction’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APHIS Proposal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064" y="1337192"/>
            <a:ext cx="2160040" cy="2422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26" t="1" r="20837" b="67496"/>
          <a:stretch/>
        </p:blipFill>
        <p:spPr>
          <a:xfrm>
            <a:off x="6882065" y="3807302"/>
            <a:ext cx="2261936" cy="5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6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82064" y="1155359"/>
            <a:ext cx="2261936" cy="56861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12130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The current standards have not been revised </a:t>
            </a:r>
            <a:r>
              <a:rPr lang="en-US" dirty="0"/>
              <a:t>since </a:t>
            </a:r>
            <a:r>
              <a:rPr lang="en-US" dirty="0" smtClean="0"/>
              <a:t>1998</a:t>
            </a:r>
          </a:p>
          <a:p>
            <a:pPr marL="742950" lvl="2" indent="-342900"/>
            <a:r>
              <a:rPr lang="en-US" dirty="0"/>
              <a:t>Pool dimension revisions not </a:t>
            </a:r>
            <a:r>
              <a:rPr lang="en-US" dirty="0" smtClean="0"/>
              <a:t>considered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Working </a:t>
            </a:r>
            <a:r>
              <a:rPr lang="en-US" dirty="0"/>
              <a:t>to the new APHIS standards is important for the recovery of Sea World, but not in itself sufficient 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APHIS Reaction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064" y="1337192"/>
            <a:ext cx="2160040" cy="2422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026" t="1" r="20837" b="67496"/>
          <a:stretch/>
        </p:blipFill>
        <p:spPr>
          <a:xfrm>
            <a:off x="6882065" y="3807302"/>
            <a:ext cx="2261936" cy="5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1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Welfare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Psychological &amp; physical deterioration </a:t>
            </a:r>
          </a:p>
          <a:p>
            <a:r>
              <a:rPr lang="en-US" dirty="0" smtClean="0"/>
              <a:t>Social disintegration</a:t>
            </a:r>
          </a:p>
          <a:p>
            <a:r>
              <a:rPr lang="en-US" b="1" dirty="0" smtClean="0"/>
              <a:t>Jacques Cousteau on captivity for dolphins:</a:t>
            </a:r>
          </a:p>
          <a:p>
            <a:pPr lvl="1"/>
            <a:r>
              <a:rPr lang="en-US" dirty="0" smtClean="0"/>
              <a:t>“leads to a confusion of the entire sensory apparatus which in turn causes in such a sensitive creature a derangement of mental balance and </a:t>
            </a:r>
            <a:r>
              <a:rPr lang="en-US" dirty="0" err="1" smtClean="0"/>
              <a:t>behaviour</a:t>
            </a:r>
            <a:r>
              <a:rPr lang="en-US" dirty="0" smtClean="0"/>
              <a:t>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6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/>
              <a:t>Dr. Michael </a:t>
            </a:r>
            <a:r>
              <a:rPr lang="en-US" b="1" dirty="0" smtClean="0"/>
              <a:t>Hutchins on veterinary care: </a:t>
            </a:r>
          </a:p>
          <a:p>
            <a:pPr marL="0" indent="0" algn="just">
              <a:buNone/>
            </a:pPr>
            <a:r>
              <a:rPr lang="en-GB" dirty="0" smtClean="0">
                <a:solidFill>
                  <a:schemeClr val="bg1"/>
                </a:solidFill>
              </a:rPr>
              <a:t>“…</a:t>
            </a:r>
            <a:r>
              <a:rPr lang="en-GB" i="1" dirty="0" smtClean="0"/>
              <a:t>There’s </a:t>
            </a:r>
            <a:r>
              <a:rPr lang="en-GB" i="1" dirty="0"/>
              <a:t>a clear pattern of preventable mortality as a result of factors controlled by zoo managers, exposures to toxins, extreme temperatures, injuries due to inappropriate social structure, starvation, poor nutrition, poor water quality etc.</a:t>
            </a:r>
            <a:r>
              <a:rPr lang="en-GB" i="1" dirty="0">
                <a:solidFill>
                  <a:srgbClr val="000000"/>
                </a:solidFill>
              </a:rPr>
              <a:t>”</a:t>
            </a:r>
            <a:r>
              <a:rPr lang="en-GB" i="1" dirty="0"/>
              <a:t> 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Veterinary Concerns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11294" y="3255704"/>
            <a:ext cx="4270769" cy="500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7200" y="3291480"/>
            <a:ext cx="8523706" cy="1001758"/>
            <a:chOff x="457200" y="3255704"/>
            <a:chExt cx="8523706" cy="1001758"/>
          </a:xfrm>
        </p:grpSpPr>
        <p:sp>
          <p:nvSpPr>
            <p:cNvPr id="7" name="Rectangle 6"/>
            <p:cNvSpPr/>
            <p:nvPr/>
          </p:nvSpPr>
          <p:spPr>
            <a:xfrm>
              <a:off x="7034463" y="3255704"/>
              <a:ext cx="1946443" cy="500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" y="3658543"/>
              <a:ext cx="2601233" cy="598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3756583"/>
            <a:ext cx="8686800" cy="1001758"/>
            <a:chOff x="0" y="3756583"/>
            <a:chExt cx="8686800" cy="1001758"/>
          </a:xfrm>
        </p:grpSpPr>
        <p:sp>
          <p:nvSpPr>
            <p:cNvPr id="10" name="Rectangle 9"/>
            <p:cNvSpPr/>
            <p:nvPr/>
          </p:nvSpPr>
          <p:spPr>
            <a:xfrm>
              <a:off x="3058433" y="3756583"/>
              <a:ext cx="5628367" cy="500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257462"/>
              <a:ext cx="3258015" cy="500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58015" y="4257462"/>
            <a:ext cx="1857259" cy="500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4293270"/>
            <a:ext cx="8853359" cy="965984"/>
            <a:chOff x="0" y="4257462"/>
            <a:chExt cx="8853359" cy="965984"/>
          </a:xfrm>
        </p:grpSpPr>
        <p:sp>
          <p:nvSpPr>
            <p:cNvPr id="14" name="Rectangle 13"/>
            <p:cNvSpPr/>
            <p:nvPr/>
          </p:nvSpPr>
          <p:spPr>
            <a:xfrm>
              <a:off x="5115274" y="4257462"/>
              <a:ext cx="3738085" cy="500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4722567"/>
              <a:ext cx="3738085" cy="500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985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Onset of psychosis associated with captivity</a:t>
            </a:r>
          </a:p>
          <a:p>
            <a:r>
              <a:rPr lang="en-US" dirty="0" smtClean="0"/>
              <a:t>Ethically questionable training techniques</a:t>
            </a:r>
          </a:p>
          <a:p>
            <a:pPr lvl="1"/>
            <a:r>
              <a:rPr lang="en-US" dirty="0" smtClean="0"/>
              <a:t>Starvation</a:t>
            </a:r>
          </a:p>
          <a:p>
            <a:pPr lvl="1"/>
            <a:r>
              <a:rPr lang="en-US" dirty="0" smtClean="0"/>
              <a:t>Isolation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err="1" smtClean="0">
                <a:solidFill>
                  <a:schemeClr val="bg1"/>
                </a:solidFill>
              </a:rPr>
              <a:t>Zoochosis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pic>
        <p:nvPicPr>
          <p:cNvPr id="7" name="SeaWorld Orca Floats Motionless in a Tank (TIMELAPS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20891" y="2929797"/>
            <a:ext cx="5327643" cy="33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5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32" y="1397550"/>
            <a:ext cx="8229600" cy="4525963"/>
          </a:xfrm>
        </p:spPr>
        <p:txBody>
          <a:bodyPr/>
          <a:lstStyle/>
          <a:p>
            <a:r>
              <a:rPr lang="en-US" dirty="0" smtClean="0"/>
              <a:t>Drastically reduced life span</a:t>
            </a:r>
          </a:p>
          <a:p>
            <a:pPr lvl="1"/>
            <a:r>
              <a:rPr lang="en-US" dirty="0" smtClean="0"/>
              <a:t>92% of SeaWorld’s orcas fail to live past 25 years</a:t>
            </a:r>
          </a:p>
          <a:p>
            <a:r>
              <a:rPr lang="en-US" dirty="0" err="1" smtClean="0"/>
              <a:t>Traumatising</a:t>
            </a:r>
            <a:r>
              <a:rPr lang="en-US" dirty="0" smtClean="0"/>
              <a:t> weaning techniques</a:t>
            </a:r>
          </a:p>
          <a:p>
            <a:r>
              <a:rPr lang="en-US" dirty="0" err="1" smtClean="0"/>
              <a:t>Zoochosis</a:t>
            </a:r>
            <a:r>
              <a:rPr lang="en-US" dirty="0" smtClean="0"/>
              <a:t> associated with aggression</a:t>
            </a:r>
          </a:p>
          <a:p>
            <a:pPr lvl="1"/>
            <a:r>
              <a:rPr lang="en-US" dirty="0" smtClean="0"/>
              <a:t>Death of 4 human trainers</a:t>
            </a:r>
          </a:p>
          <a:p>
            <a:r>
              <a:rPr lang="en-US" dirty="0" smtClean="0"/>
              <a:t>Dorsal collapse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Ultimate Effects of Captivity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369"/>
          <a:stretch/>
        </p:blipFill>
        <p:spPr>
          <a:xfrm>
            <a:off x="4734131" y="4755510"/>
            <a:ext cx="2805363" cy="1904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885" y="4755510"/>
            <a:ext cx="2726040" cy="19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1946"/>
            <a:ext cx="8037339" cy="394242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i="1" dirty="0" smtClean="0">
                <a:solidFill>
                  <a:schemeClr val="bg1"/>
                </a:solidFill>
              </a:rPr>
              <a:t>SeaWorld Entertainment using tomorrow’s technology today!</a:t>
            </a:r>
          </a:p>
          <a:p>
            <a:pPr marL="0" indent="0" algn="ctr">
              <a:buNone/>
            </a:pPr>
            <a:endParaRPr lang="en-US" sz="4800" i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4800" i="1" dirty="0" smtClean="0">
                <a:solidFill>
                  <a:srgbClr val="000000"/>
                </a:solidFill>
              </a:rPr>
              <a:t>When </a:t>
            </a:r>
            <a:r>
              <a:rPr lang="en-US" sz="4800" i="1" dirty="0">
                <a:solidFill>
                  <a:srgbClr val="000000"/>
                </a:solidFill>
              </a:rPr>
              <a:t>you change the way you see the world, you change the </a:t>
            </a:r>
            <a:r>
              <a:rPr lang="en-US" sz="4800" i="1" dirty="0" smtClean="0">
                <a:solidFill>
                  <a:srgbClr val="000000"/>
                </a:solidFill>
              </a:rPr>
              <a:t>world you see!</a:t>
            </a:r>
            <a:endParaRPr lang="en-US" sz="4800" i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/>
              <a:t>The Future…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0632" y="5584368"/>
            <a:ext cx="3582736" cy="11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9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SeaWorld Past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/>
          <a:srcRect t="9111" b="9111"/>
          <a:stretch>
            <a:fillRect/>
          </a:stretch>
        </p:blipFill>
        <p:spPr>
          <a:xfrm>
            <a:off x="457200" y="1752600"/>
            <a:ext cx="8229600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71854"/>
            <a:ext cx="5219913" cy="2934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81" y="2218116"/>
            <a:ext cx="5158332" cy="3868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6932" y="1171854"/>
            <a:ext cx="4247068" cy="2388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6985" y="4298537"/>
            <a:ext cx="3417015" cy="2559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72264" y="4489474"/>
            <a:ext cx="3554721" cy="23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1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SeaWorld Present</a:t>
            </a:r>
            <a:endParaRPr lang="en-US" dirty="0"/>
          </a:p>
        </p:txBody>
      </p:sp>
      <p:pic>
        <p:nvPicPr>
          <p:cNvPr id="5" name="Picture 4" descr="Screen Shot 2016-04-12 at 17.48.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4048" r="5000" b="12654"/>
          <a:stretch/>
        </p:blipFill>
        <p:spPr>
          <a:xfrm>
            <a:off x="335109" y="1699076"/>
            <a:ext cx="8363331" cy="3045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677157" y="2841707"/>
            <a:ext cx="236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Share Price (USD)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025432" y="3506070"/>
            <a:ext cx="455253" cy="4313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5704" y="1699076"/>
            <a:ext cx="3582736" cy="1136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4" y="4750358"/>
            <a:ext cx="2811675" cy="2107642"/>
          </a:xfrm>
          <a:prstGeom prst="rect">
            <a:avLst/>
          </a:prstGeom>
          <a:ln>
            <a:noFill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1943475" y="2063867"/>
            <a:ext cx="2434167" cy="18735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94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SeaWorld Present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Opportunity </a:t>
            </a:r>
            <a:r>
              <a:rPr lang="en-US" dirty="0"/>
              <a:t>to </a:t>
            </a:r>
            <a:r>
              <a:rPr lang="en-US" dirty="0" smtClean="0"/>
              <a:t>pioneer a global change in </a:t>
            </a:r>
            <a:r>
              <a:rPr lang="en-US" dirty="0"/>
              <a:t>the way we experience </a:t>
            </a:r>
            <a:r>
              <a:rPr lang="en-US" dirty="0" smtClean="0"/>
              <a:t>animals</a:t>
            </a:r>
          </a:p>
          <a:p>
            <a:r>
              <a:rPr lang="en-GB" dirty="0" smtClean="0"/>
              <a:t>Apparent paradox </a:t>
            </a:r>
            <a:r>
              <a:rPr lang="en-GB" dirty="0"/>
              <a:t>at the heart of </a:t>
            </a:r>
            <a:r>
              <a:rPr lang="en-GB" dirty="0" smtClean="0"/>
              <a:t>our proposal</a:t>
            </a:r>
          </a:p>
          <a:p>
            <a:pPr lvl="0"/>
            <a:r>
              <a:rPr lang="en-GB" dirty="0" smtClean="0"/>
              <a:t>Proposal of revolutionary </a:t>
            </a:r>
            <a:r>
              <a:rPr lang="en-GB" dirty="0"/>
              <a:t>modern technology referred to as virtual </a:t>
            </a:r>
            <a:r>
              <a:rPr lang="en-GB" dirty="0" smtClean="0"/>
              <a:t>and augmented reality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5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/>
              <a:t>Mark </a:t>
            </a:r>
            <a:r>
              <a:rPr lang="en-US" b="1" dirty="0" err="1" smtClean="0"/>
              <a:t>Zuckerberg</a:t>
            </a:r>
            <a:r>
              <a:rPr lang="en-US" b="1" dirty="0" smtClean="0"/>
              <a:t> on virtual reality: 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This is really a new communication platform</a:t>
            </a:r>
            <a:r>
              <a:rPr lang="en-US" dirty="0" smtClean="0"/>
              <a:t>… Imagine </a:t>
            </a:r>
            <a:r>
              <a:rPr lang="en-US" dirty="0"/>
              <a:t>sharing not just moments with your friends online, but entire experiences and </a:t>
            </a:r>
            <a:r>
              <a:rPr lang="en-US" dirty="0" smtClean="0"/>
              <a:t>adventures.”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SeaWorld Future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SeaWorld Future</a:t>
            </a:r>
            <a:endParaRPr lang="en-US" dirty="0"/>
          </a:p>
        </p:txBody>
      </p:sp>
      <p:pic>
        <p:nvPicPr>
          <p:cNvPr id="4" name="mall whales_t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8831"/>
            <a:ext cx="9144000" cy="5143951"/>
          </a:xfrm>
        </p:spPr>
      </p:pic>
    </p:spTree>
    <p:extLst>
      <p:ext uri="{BB962C8B-B14F-4D97-AF65-F5344CB8AC3E}">
        <p14:creationId xmlns:p14="http://schemas.microsoft.com/office/powerpoint/2010/main" val="46600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320" y="1171854"/>
            <a:ext cx="4194175" cy="4954309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Augmented Reality</a:t>
            </a:r>
            <a:endParaRPr lang="en-US" dirty="0"/>
          </a:p>
          <a:p>
            <a:r>
              <a:rPr lang="en-US" sz="2400" dirty="0" smtClean="0"/>
              <a:t>Live view of physical real-world environment whose elements are augmented by computer inputs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26473" y="1171854"/>
            <a:ext cx="4194175" cy="49543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 smtClean="0"/>
              <a:t>Virtual Reality</a:t>
            </a:r>
          </a:p>
          <a:p>
            <a:r>
              <a:rPr lang="en-US" sz="2400" dirty="0" smtClean="0"/>
              <a:t>Computer </a:t>
            </a:r>
            <a:r>
              <a:rPr lang="en-US" sz="2400" dirty="0"/>
              <a:t>generated simulation of </a:t>
            </a:r>
            <a:r>
              <a:rPr lang="en-US" sz="2400" dirty="0" smtClean="0"/>
              <a:t>3D </a:t>
            </a:r>
            <a:r>
              <a:rPr lang="en-US" sz="2400" dirty="0"/>
              <a:t>image which can be interacted </a:t>
            </a:r>
            <a:r>
              <a:rPr lang="en-US" sz="2400" dirty="0" smtClean="0"/>
              <a:t>with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 algn="ctr">
              <a:buNone/>
            </a:pPr>
            <a:endParaRPr lang="en-US" u="sng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171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3832" y="115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 smtClean="0">
                <a:solidFill>
                  <a:schemeClr val="bg1"/>
                </a:solidFill>
              </a:rPr>
              <a:t>Technologies Available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2064" y="0"/>
            <a:ext cx="2098842" cy="1171854"/>
          </a:xfrm>
          <a:prstGeom prst="rect">
            <a:avLst/>
          </a:prstGeom>
        </p:spPr>
      </p:pic>
      <p:pic>
        <p:nvPicPr>
          <p:cNvPr id="10" name="Marshmallow Laser Feast's 'In the Eyes of the Animal' virtual reality heads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40272" y="3561032"/>
            <a:ext cx="4316015" cy="2565131"/>
          </a:xfrm>
          <a:prstGeom prst="rect">
            <a:avLst/>
          </a:prstGeom>
        </p:spPr>
      </p:pic>
      <p:pic>
        <p:nvPicPr>
          <p:cNvPr id="11" name="Magic Leap Whale - Semantiko MTWAB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05898" y="3551334"/>
            <a:ext cx="4279153" cy="2574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69487" y="6177055"/>
            <a:ext cx="1740594" cy="6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0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 mute="1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Technologies Available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GB" dirty="0" smtClean="0"/>
              <a:t>VR offers a digital recreation of a real life setting, whilst augmented reality delivers virtual elements</a:t>
            </a:r>
          </a:p>
          <a:p>
            <a:pPr lvl="0"/>
            <a:r>
              <a:rPr lang="en-GB" dirty="0" smtClean="0"/>
              <a:t>AR can be enjoyed in an arena as a group experience, where VR can be tailored to be a more personal experience</a:t>
            </a:r>
          </a:p>
          <a:p>
            <a:r>
              <a:rPr lang="en-GB" dirty="0" smtClean="0"/>
              <a:t>AR has the option for audience participation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5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3403</TotalTime>
  <Words>798</Words>
  <Application>Microsoft Macintosh PowerPoint</Application>
  <PresentationFormat>On-screen Show (4:3)</PresentationFormat>
  <Paragraphs>156</Paragraphs>
  <Slides>28</Slides>
  <Notes>21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 Black </vt:lpstr>
      <vt:lpstr>The Future of SeaWorld</vt:lpstr>
      <vt:lpstr>SeaWorld Past</vt:lpstr>
      <vt:lpstr>SeaWorld Past</vt:lpstr>
      <vt:lpstr>SeaWorld Present</vt:lpstr>
      <vt:lpstr>SeaWorld Present</vt:lpstr>
      <vt:lpstr>PowerPoint Presentation</vt:lpstr>
      <vt:lpstr>SeaWorld Future</vt:lpstr>
      <vt:lpstr>PowerPoint Presentation</vt:lpstr>
      <vt:lpstr>Technologies Available</vt:lpstr>
      <vt:lpstr>Technologies Available</vt:lpstr>
      <vt:lpstr>Integrate with Existing Rides</vt:lpstr>
      <vt:lpstr>Integrate with Existing Rides</vt:lpstr>
      <vt:lpstr>Use Existing Facilities</vt:lpstr>
      <vt:lpstr>Use Existing Tanks</vt:lpstr>
      <vt:lpstr>Numbers </vt:lpstr>
      <vt:lpstr>Safety of Trainers Cont.</vt:lpstr>
      <vt:lpstr>Safety of Trainers Cont.</vt:lpstr>
      <vt:lpstr>Ongoing Legal Battles</vt:lpstr>
      <vt:lpstr>Our Solution</vt:lpstr>
      <vt:lpstr>Optimism </vt:lpstr>
      <vt:lpstr>Financial &amp; Ethical Imperative</vt:lpstr>
      <vt:lpstr>PowerPoint Presentation</vt:lpstr>
      <vt:lpstr>PowerPoint Presentation</vt:lpstr>
      <vt:lpstr>Welfare Concerns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SeaWorld</dc:title>
  <dc:creator>Katie Javanaud</dc:creator>
  <cp:lastModifiedBy>Grace</cp:lastModifiedBy>
  <cp:revision>222</cp:revision>
  <dcterms:created xsi:type="dcterms:W3CDTF">2016-04-06T15:42:42Z</dcterms:created>
  <dcterms:modified xsi:type="dcterms:W3CDTF">2016-04-28T12:24:58Z</dcterms:modified>
</cp:coreProperties>
</file>